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04"/>
    <p:restoredTop sz="94780"/>
  </p:normalViewPr>
  <p:slideViewPr>
    <p:cSldViewPr snapToGrid="0">
      <p:cViewPr varScale="1">
        <p:scale>
          <a:sx n="191" d="100"/>
          <a:sy n="191" d="100"/>
        </p:scale>
        <p:origin x="208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1F1F1F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b8b004744_0_1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b8b004744_0_1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288383558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288383558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b8b004744_0_1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b8b004744_0_1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8288383558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8288383558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82c4c4bcde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82c4c4bcde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b8b004744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b8b004744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b8b004744_0_1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b8b004744_0_1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b8b004744_0_14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b8b004744_0_14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b8b004744_0_1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b8b004744_0_1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687088"/>
            <a:ext cx="8520600" cy="8846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</a:rPr>
              <a:t>Role Of Computed Tomography In Pediatric Ventricular Assist Device Fitting</a:t>
            </a:r>
            <a:endParaRPr sz="24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3142532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Presented by: Abhijit (</a:t>
            </a:r>
            <a:r>
              <a:rPr lang="en" sz="1200" dirty="0" err="1"/>
              <a:t>Abhi</a:t>
            </a:r>
            <a:r>
              <a:rPr lang="en" sz="1200" dirty="0"/>
              <a:t>) </a:t>
            </a:r>
            <a:r>
              <a:rPr lang="en" sz="1200" dirty="0" err="1"/>
              <a:t>Bhattaru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 err="1"/>
              <a:t>Animesh</a:t>
            </a:r>
            <a:r>
              <a:rPr lang="en" sz="1200" dirty="0"/>
              <a:t> Tandon, Ryan Davies, David Sutcliffe, Ryan Butts, Jeanne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 err="1"/>
              <a:t>Dillenbeck</a:t>
            </a:r>
            <a:r>
              <a:rPr lang="en" sz="1200" dirty="0"/>
              <a:t>, Gerald </a:t>
            </a:r>
            <a:r>
              <a:rPr lang="en" sz="1200" dirty="0" err="1"/>
              <a:t>Greil</a:t>
            </a:r>
            <a:r>
              <a:rPr lang="en" sz="1200" dirty="0"/>
              <a:t>, </a:t>
            </a:r>
            <a:r>
              <a:rPr lang="en" sz="1200" dirty="0" err="1"/>
              <a:t>Tarique</a:t>
            </a:r>
            <a:r>
              <a:rPr lang="en" sz="1200" dirty="0"/>
              <a:t> Hussain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56" name="Google Shape;56;p13"/>
          <p:cNvSpPr txBox="1"/>
          <p:nvPr/>
        </p:nvSpPr>
        <p:spPr>
          <a:xfrm>
            <a:off x="1950750" y="4719000"/>
            <a:ext cx="52425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Drs. Tandon and Hussain have significant ownership interest in VARYFII Imaging. Other authors declare no conflicts of interest</a:t>
            </a:r>
            <a:endParaRPr sz="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>
            <a:spLocks noGrp="1"/>
          </p:cNvSpPr>
          <p:nvPr>
            <p:ph type="title"/>
          </p:nvPr>
        </p:nvSpPr>
        <p:spPr>
          <a:xfrm>
            <a:off x="311700" y="130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of VAD</a:t>
            </a:r>
            <a:endParaRPr/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000" y="638425"/>
            <a:ext cx="7458025" cy="37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2207850" y="4749825"/>
            <a:ext cx="4728300" cy="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"/>
              <a:t>Gamal Marey, Kristy M. McHugh, Alyssa M. Sakhitab-Kerestes, Subin Jang, Marie E. Steiner, Ranjit John, Martina Richtsfeld, Sameh M. Said, Rebecca Ameduri, Massimo Griselli. HeartMate III as a Bridge to Transplantation in an Adolescent With Failed Fontan Circulation. J Am Coll Cardiol Case Rep. 2019 Dec, 1 (4) 512-515.</a:t>
            </a:r>
            <a:endParaRPr sz="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7878" y="0"/>
            <a:ext cx="4728235" cy="474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Google Shape;77;p17"/>
          <p:cNvCxnSpPr>
            <a:stCxn id="78" idx="0"/>
            <a:endCxn id="79" idx="2"/>
          </p:cNvCxnSpPr>
          <p:nvPr/>
        </p:nvCxnSpPr>
        <p:spPr>
          <a:xfrm rot="-5400000">
            <a:off x="4277849" y="1430088"/>
            <a:ext cx="588900" cy="6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80" name="Google Shape;80;p17"/>
          <p:cNvCxnSpPr>
            <a:stCxn id="78" idx="2"/>
            <a:endCxn id="81" idx="0"/>
          </p:cNvCxnSpPr>
          <p:nvPr/>
        </p:nvCxnSpPr>
        <p:spPr>
          <a:xfrm rot="-5400000" flipH="1">
            <a:off x="4638899" y="2358138"/>
            <a:ext cx="1310700" cy="1444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82" name="Google Shape;82;p17"/>
          <p:cNvCxnSpPr>
            <a:stCxn id="83" idx="0"/>
            <a:endCxn id="78" idx="2"/>
          </p:cNvCxnSpPr>
          <p:nvPr/>
        </p:nvCxnSpPr>
        <p:spPr>
          <a:xfrm rot="-5400000">
            <a:off x="3194250" y="2358246"/>
            <a:ext cx="1310700" cy="1444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C2C2C2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9" name="Google Shape;79;p17"/>
          <p:cNvSpPr txBox="1"/>
          <p:nvPr/>
        </p:nvSpPr>
        <p:spPr>
          <a:xfrm>
            <a:off x="3255498" y="435775"/>
            <a:ext cx="2632800" cy="7002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17 total patients with VAD fit 2018-2019</a:t>
            </a:r>
            <a:endParaRPr sz="15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7"/>
          <p:cNvSpPr txBox="1"/>
          <p:nvPr/>
        </p:nvSpPr>
        <p:spPr>
          <a:xfrm>
            <a:off x="3257549" y="1724838"/>
            <a:ext cx="2628900" cy="7002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8 Patients fit uncertainty</a:t>
            </a:r>
            <a:endParaRPr sz="17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4702199" y="3735846"/>
            <a:ext cx="2628900" cy="7002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1 Cardiac MRI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1812900" y="3735846"/>
            <a:ext cx="2628900" cy="700200"/>
          </a:xfrm>
          <a:prstGeom prst="rect">
            <a:avLst/>
          </a:prstGeom>
          <a:noFill/>
          <a:ln w="19050" cap="flat" cmpd="sng">
            <a:solidFill>
              <a:srgbClr val="A72A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7 Cardiac CT</a:t>
            </a:r>
            <a:endParaRPr sz="2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8"/>
          <p:cNvGrpSpPr/>
          <p:nvPr/>
        </p:nvGrpSpPr>
        <p:grpSpPr>
          <a:xfrm>
            <a:off x="230466" y="1436881"/>
            <a:ext cx="2286285" cy="1973502"/>
            <a:chOff x="1083025" y="2306625"/>
            <a:chExt cx="1834900" cy="1582600"/>
          </a:xfrm>
        </p:grpSpPr>
        <p:sp>
          <p:nvSpPr>
            <p:cNvPr id="89" name="Google Shape;89;p1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Image Segmentation</a:t>
              </a:r>
              <a:endParaRPr sz="1000" b="1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0" name="Google Shape;90;p1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8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Includes the atrial mass/ventricular mass, chest wall and diaphragm.</a:t>
              </a:r>
              <a:endParaRPr sz="8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Mimics &amp; 3-Matic version 20</a:t>
              </a:r>
              <a:endParaRPr sz="8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" name="Google Shape;91;p1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92" name="Google Shape;92;p1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155B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18"/>
          <p:cNvGrpSpPr/>
          <p:nvPr/>
        </p:nvGrpSpPr>
        <p:grpSpPr>
          <a:xfrm>
            <a:off x="4492606" y="1435994"/>
            <a:ext cx="2286285" cy="1973502"/>
            <a:chOff x="1083025" y="2306625"/>
            <a:chExt cx="1834900" cy="1582600"/>
          </a:xfrm>
        </p:grpSpPr>
        <p:sp>
          <p:nvSpPr>
            <p:cNvPr id="94" name="Google Shape;94;p1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Virtual Reality Simulation</a:t>
              </a:r>
              <a:endParaRPr sz="1000" b="1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5" name="Google Shape;95;p1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Brought in patient scan into VR space along with stl files of various VAD devices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HTC Vive Headset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6" name="Google Shape;96;p1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C2C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97" name="Google Shape;97;p1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98;p18"/>
          <p:cNvGrpSpPr/>
          <p:nvPr/>
        </p:nvGrpSpPr>
        <p:grpSpPr>
          <a:xfrm>
            <a:off x="6627247" y="1435981"/>
            <a:ext cx="2286285" cy="1973502"/>
            <a:chOff x="1083025" y="2306625"/>
            <a:chExt cx="1834900" cy="1582600"/>
          </a:xfrm>
        </p:grpSpPr>
        <p:sp>
          <p:nvSpPr>
            <p:cNvPr id="99" name="Google Shape;99;p1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 VAD Evaluation</a:t>
              </a:r>
              <a:endParaRPr sz="1000" b="1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" name="Google Shape;100;p1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Likert Scale used to determine accuracy.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Reviewed post implantation.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" name="Google Shape;101;p1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C2C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02" name="Google Shape;102;p1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18"/>
          <p:cNvGrpSpPr/>
          <p:nvPr/>
        </p:nvGrpSpPr>
        <p:grpSpPr>
          <a:xfrm>
            <a:off x="2359732" y="1436881"/>
            <a:ext cx="2286285" cy="1973502"/>
            <a:chOff x="1083025" y="2306625"/>
            <a:chExt cx="1834900" cy="1582600"/>
          </a:xfrm>
        </p:grpSpPr>
        <p:sp>
          <p:nvSpPr>
            <p:cNvPr id="104" name="Google Shape;104;p1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Rendered 3D objects</a:t>
              </a:r>
              <a:endParaRPr sz="1000" b="1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" name="Google Shape;105;p1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Created 3D stl files based on image segmentation</a:t>
              </a:r>
              <a:endParaRPr sz="8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155B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463" y="0"/>
            <a:ext cx="8743073" cy="4574527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/>
        </p:nvSpPr>
        <p:spPr>
          <a:xfrm>
            <a:off x="1940100" y="4726075"/>
            <a:ext cx="5263800" cy="2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Figure 1. Image of VR space with both HeartMate3 and HeartWare devices tested for fitting in patient chest.</a:t>
            </a:r>
            <a:endParaRPr sz="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9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Demographics</a:t>
            </a: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5 Females 3 Males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Mean Age 10.2 (range 6.59-14.2)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BSA mean 1.04 m</a:t>
            </a:r>
            <a:r>
              <a:rPr lang="en" baseline="30000"/>
              <a:t>2</a:t>
            </a:r>
            <a:r>
              <a:rPr lang="en"/>
              <a:t> (range 0.74-1.52)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3 Fully Retrospective CT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3 Non-gated flash CTA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 Prospective Adaptive CT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 VCG-gated 3DSSFP MRI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6 Diastole 2 Systole (non-gated)</a:t>
            </a:r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3 LVAD and 5 BiVAD placements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5 HeartMate3 and 3 HeartWare devices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Device choice and fit determined with VR was accurate in all cases.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Surgeons were able to use previous patient VR scans to compare chest size and device fit.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VR simulation was deemed invaluable for all eight cases and provided insight simple linear dimensions from imaging was unable to provide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4832400" y="445025"/>
            <a:ext cx="39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Fit assessment</a:t>
            </a:r>
            <a:endParaRPr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4.8|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8|10.1|16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.1|2.1|2.2|4|3.7|3|2.4|5.1|8.7|1.1|4.4|4.1|8.3|8.5|8.1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348</Words>
  <Application>Microsoft Macintosh PowerPoint</Application>
  <PresentationFormat>On-screen Show (16:9)</PresentationFormat>
  <Paragraphs>46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Roboto</vt:lpstr>
      <vt:lpstr>Simple Light</vt:lpstr>
      <vt:lpstr>Role Of Computed Tomography In Pediatric Ventricular Assist Device Fitting</vt:lpstr>
      <vt:lpstr>Introduction</vt:lpstr>
      <vt:lpstr>PowerPoint Presentation</vt:lpstr>
      <vt:lpstr>Methodology</vt:lpstr>
      <vt:lpstr>PowerPoint Presentation</vt:lpstr>
      <vt:lpstr>PowerPoint Presentation</vt:lpstr>
      <vt:lpstr>PowerPoint Presentation</vt:lpstr>
      <vt:lpstr>Results</vt:lpstr>
      <vt:lpstr>Demographics</vt:lpstr>
      <vt:lpstr>Future of VAD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Role Of Computed Tomography In Pediatric Ventricular Assist Device Fitting</dc:title>
  <cp:lastModifiedBy>Abhi Bhattaru</cp:lastModifiedBy>
  <cp:revision>12</cp:revision>
  <dcterms:modified xsi:type="dcterms:W3CDTF">2020-07-25T19:37:19Z</dcterms:modified>
</cp:coreProperties>
</file>